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19A4D01-D2D9-4951-892D-40DBD848DEFF}" type="datetimeFigureOut">
              <a:rPr lang="en-GB" smtClean="0"/>
              <a:t>10/11/2018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2805506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9A4D01-D2D9-4951-892D-40DBD848DEFF}" type="datetimeFigureOut">
              <a:rPr lang="en-GB" smtClean="0"/>
              <a:t>10/11/2018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1571939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9A4D01-D2D9-4951-892D-40DBD848DEFF}" type="datetimeFigureOut">
              <a:rPr lang="en-GB" smtClean="0"/>
              <a:t>10/11/2018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2493148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9A4D01-D2D9-4951-892D-40DBD848DEFF}" type="datetimeFigureOut">
              <a:rPr lang="en-GB" smtClean="0"/>
              <a:t>10/11/2018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6736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19A4D01-D2D9-4951-892D-40DBD848DEFF}" type="datetimeFigureOut">
              <a:rPr lang="en-GB" smtClean="0"/>
              <a:t>10/11/2018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2481069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19A4D01-D2D9-4951-892D-40DBD848DEFF}" type="datetimeFigureOut">
              <a:rPr lang="en-GB" smtClean="0"/>
              <a:t>10/11/2018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357535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19A4D01-D2D9-4951-892D-40DBD848DEFF}" type="datetimeFigureOut">
              <a:rPr lang="en-GB" smtClean="0"/>
              <a:t>10/11/2018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2101313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19A4D01-D2D9-4951-892D-40DBD848DEFF}" type="datetimeFigureOut">
              <a:rPr lang="en-GB" smtClean="0"/>
              <a:t>10/11/2018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3863049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9A4D01-D2D9-4951-892D-40DBD848DEFF}" type="datetimeFigureOut">
              <a:rPr lang="en-GB" smtClean="0"/>
              <a:t>10/11/2018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2325796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19A4D01-D2D9-4951-892D-40DBD848DEFF}" type="datetimeFigureOut">
              <a:rPr lang="en-GB" smtClean="0"/>
              <a:t>10/11/2018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4272011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19A4D01-D2D9-4951-892D-40DBD848DEFF}" type="datetimeFigureOut">
              <a:rPr lang="en-GB" smtClean="0"/>
              <a:t>10/11/2018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4118812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9A4D01-D2D9-4951-892D-40DBD848DEFF}" type="datetimeFigureOut">
              <a:rPr lang="en-GB" smtClean="0"/>
              <a:t>10/11/2018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1AB834-8B9B-40E3-BE56-581B84FC6C6D}" type="slidenum">
              <a:rPr lang="en-GB" smtClean="0"/>
              <a:t>‹#›</a:t>
            </a:fld>
            <a:endParaRPr lang="en-GB"/>
          </a:p>
        </p:txBody>
      </p:sp>
    </p:spTree>
    <p:extLst>
      <p:ext uri="{BB962C8B-B14F-4D97-AF65-F5344CB8AC3E}">
        <p14:creationId xmlns:p14="http://schemas.microsoft.com/office/powerpoint/2010/main" val="2460416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78822" y="352698"/>
            <a:ext cx="11691257" cy="6113416"/>
          </a:xfrm>
        </p:spPr>
        <p:txBody>
          <a:bodyPr anchor="t">
            <a:normAutofit/>
          </a:bodyPr>
          <a:lstStyle/>
          <a:p>
            <a:pPr algn="l">
              <a:defRPr/>
            </a:pPr>
            <a:r>
              <a:rPr lang="en-GB" sz="2700" b="1" dirty="0" smtClean="0"/>
              <a:t>What </a:t>
            </a:r>
            <a:r>
              <a:rPr lang="en-GB" sz="2700" b="1" dirty="0"/>
              <a:t>other empirical material exists on autobiographies?  </a:t>
            </a:r>
            <a:r>
              <a:rPr lang="en-GB" sz="2700" b="1" dirty="0" smtClean="0"/>
              <a:t> </a:t>
            </a:r>
            <a:r>
              <a:rPr lang="en-GB" sz="2700" b="1" dirty="0"/>
              <a:t>(published, award-winning books/films from the UK and other Western societies)</a:t>
            </a:r>
            <a:r>
              <a:rPr lang="nb-NO" sz="2700" dirty="0"/>
              <a:t/>
            </a:r>
            <a:br>
              <a:rPr lang="nb-NO" sz="2700" dirty="0"/>
            </a:br>
            <a:r>
              <a:rPr lang="en-GB" sz="2700" b="1" dirty="0" smtClean="0"/>
              <a:t>Who </a:t>
            </a:r>
            <a:r>
              <a:rPr lang="en-GB" sz="2700" b="1" dirty="0"/>
              <a:t>has done this type of research on autobiographies? </a:t>
            </a:r>
            <a:r>
              <a:rPr lang="en-GB" sz="2700" b="1" i="1" dirty="0"/>
              <a:t/>
            </a:r>
            <a:br>
              <a:rPr lang="en-GB" sz="2700" b="1" i="1" dirty="0"/>
            </a:br>
            <a:r>
              <a:rPr lang="en-GB" sz="2700" b="1" i="1" dirty="0" smtClean="0"/>
              <a:t/>
            </a:r>
            <a:br>
              <a:rPr lang="en-GB" sz="2700" b="1" i="1" dirty="0" smtClean="0"/>
            </a:br>
            <a:r>
              <a:rPr lang="en-US" sz="2700" b="1" dirty="0" smtClean="0"/>
              <a:t>Similarities and differences in support efforts for affected family members between different countries</a:t>
            </a:r>
            <a:r>
              <a:rPr lang="sv-SE" sz="2700" b="1" dirty="0" smtClean="0"/>
              <a:t/>
            </a:r>
            <a:br>
              <a:rPr lang="sv-SE" sz="2700" b="1" dirty="0" smtClean="0"/>
            </a:br>
            <a:r>
              <a:rPr lang="sv-SE" sz="2700" b="1" dirty="0" smtClean="0"/>
              <a:t>Co-dependency as a concept / label / diagnosis, Pros and Cons?</a:t>
            </a:r>
            <a:br>
              <a:rPr lang="sv-SE" sz="2700" b="1" dirty="0" smtClean="0"/>
            </a:br>
            <a:r>
              <a:rPr lang="sv-SE" sz="2700" b="1" dirty="0" smtClean="0"/>
              <a:t/>
            </a:r>
            <a:br>
              <a:rPr lang="sv-SE" sz="2700" b="1" dirty="0" smtClean="0"/>
            </a:br>
            <a:r>
              <a:rPr lang="en-US" sz="2700" b="1" dirty="0" smtClean="0"/>
              <a:t>Best </a:t>
            </a:r>
            <a:r>
              <a:rPr lang="en-US" sz="2700" b="1" dirty="0"/>
              <a:t>practice approaches in </a:t>
            </a:r>
            <a:r>
              <a:rPr lang="en-US" sz="2700" b="1" dirty="0">
                <a:effectLst>
                  <a:outerShdw blurRad="38100" dist="38100" dir="2700000" algn="tl">
                    <a:srgbClr val="000000">
                      <a:alpha val="43137"/>
                    </a:srgbClr>
                  </a:outerShdw>
                </a:effectLst>
              </a:rPr>
              <a:t>coping support </a:t>
            </a:r>
            <a:r>
              <a:rPr lang="en-US" sz="2700" b="1" dirty="0"/>
              <a:t>directed specifically at </a:t>
            </a:r>
            <a:r>
              <a:rPr lang="en-US" sz="2700" b="1" dirty="0">
                <a:effectLst>
                  <a:outerShdw blurRad="38100" dist="38100" dir="2700000" algn="tl">
                    <a:srgbClr val="000000">
                      <a:alpha val="43137"/>
                    </a:srgbClr>
                  </a:outerShdw>
                </a:effectLst>
              </a:rPr>
              <a:t>parents</a:t>
            </a:r>
            <a:r>
              <a:rPr lang="en-US" sz="2700" b="1" dirty="0"/>
              <a:t> of adolescents </a:t>
            </a:r>
            <a:br>
              <a:rPr lang="en-US" sz="2700" b="1" dirty="0"/>
            </a:br>
            <a:r>
              <a:rPr lang="en-US" sz="2700" b="1" dirty="0"/>
              <a:t>Best practice approaches to </a:t>
            </a:r>
            <a:r>
              <a:rPr lang="en-US" sz="2700" b="1" dirty="0">
                <a:effectLst>
                  <a:outerShdw blurRad="38100" dist="38100" dir="2700000" algn="tl">
                    <a:srgbClr val="000000">
                      <a:alpha val="43137"/>
                    </a:srgbClr>
                  </a:outerShdw>
                </a:effectLst>
              </a:rPr>
              <a:t>creating</a:t>
            </a:r>
            <a:r>
              <a:rPr lang="en-US" sz="2700" b="1" dirty="0"/>
              <a:t> </a:t>
            </a:r>
            <a:r>
              <a:rPr lang="en-US" sz="2700" b="1" dirty="0">
                <a:effectLst>
                  <a:outerShdw blurRad="38100" dist="38100" dir="2700000" algn="tl">
                    <a:srgbClr val="000000">
                      <a:alpha val="43137"/>
                    </a:srgbClr>
                  </a:outerShdw>
                </a:effectLst>
              </a:rPr>
              <a:t>awareness</a:t>
            </a:r>
            <a:r>
              <a:rPr lang="en-US" sz="2700" b="1" dirty="0"/>
              <a:t>, acknowledgement and recognition that </a:t>
            </a:r>
            <a:r>
              <a:rPr lang="en-US" sz="2700" b="1" dirty="0">
                <a:effectLst>
                  <a:outerShdw blurRad="38100" dist="38100" dir="2700000" algn="tl">
                    <a:srgbClr val="000000">
                      <a:alpha val="43137"/>
                    </a:srgbClr>
                  </a:outerShdw>
                </a:effectLst>
              </a:rPr>
              <a:t>parents needs support</a:t>
            </a:r>
            <a:r>
              <a:rPr lang="en-ZA" sz="2700" b="1" dirty="0">
                <a:effectLst>
                  <a:outerShdw blurRad="38100" dist="38100" dir="2700000" algn="tl">
                    <a:srgbClr val="000000">
                      <a:alpha val="43137"/>
                    </a:srgbClr>
                  </a:outerShdw>
                </a:effectLst>
              </a:rPr>
              <a:t/>
            </a:r>
            <a:br>
              <a:rPr lang="en-ZA" sz="2700" b="1" dirty="0">
                <a:effectLst>
                  <a:outerShdw blurRad="38100" dist="38100" dir="2700000" algn="tl">
                    <a:srgbClr val="000000">
                      <a:alpha val="43137"/>
                    </a:srgbClr>
                  </a:outerShdw>
                </a:effectLst>
              </a:rPr>
            </a:br>
            <a:r>
              <a:rPr lang="en-ZA" sz="2700" b="1" dirty="0" smtClean="0">
                <a:effectLst>
                  <a:outerShdw blurRad="38100" dist="38100" dir="2700000" algn="tl">
                    <a:srgbClr val="000000">
                      <a:alpha val="43137"/>
                    </a:srgbClr>
                  </a:outerShdw>
                </a:effectLst>
              </a:rPr>
              <a:t/>
            </a:r>
            <a:br>
              <a:rPr lang="en-ZA" sz="2700" b="1" dirty="0" smtClean="0">
                <a:effectLst>
                  <a:outerShdw blurRad="38100" dist="38100" dir="2700000" algn="tl">
                    <a:srgbClr val="000000">
                      <a:alpha val="43137"/>
                    </a:srgbClr>
                  </a:outerShdw>
                </a:effectLst>
              </a:rPr>
            </a:br>
            <a:r>
              <a:rPr lang="en-GB" sz="2700" b="1" dirty="0" smtClean="0"/>
              <a:t>What challenges might carers have in creating these environments to have conversations about substance use?</a:t>
            </a:r>
            <a:br>
              <a:rPr lang="en-GB" sz="2700" b="1" dirty="0" smtClean="0"/>
            </a:br>
            <a:r>
              <a:rPr lang="en-GB" sz="2700" b="1" dirty="0" smtClean="0"/>
              <a:t>Could ‘shared doing’ be used to have other difficult conversations?</a:t>
            </a:r>
            <a:endParaRPr lang="en-GB" sz="2700" b="1" dirty="0"/>
          </a:p>
        </p:txBody>
      </p:sp>
    </p:spTree>
    <p:extLst>
      <p:ext uri="{BB962C8B-B14F-4D97-AF65-F5344CB8AC3E}">
        <p14:creationId xmlns:p14="http://schemas.microsoft.com/office/powerpoint/2010/main" val="14767165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21</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What other empirical material exists on autobiographies?   (published, award-winning books/films from the UK and other Western societies) Who has done this type of research on autobiographies?   Similarities and differences in support efforts for affected family members between different countries Co-dependency as a concept / label / diagnosis, Pros and Cons?  Best practice approaches in coping support directed specifically at parents of adolescents  Best practice approaches to creating awareness, acknowledgement and recognition that parents needs support  What challenges might carers have in creating these environments to have conversations about substance use? Could ‘shared doing’ be used to have other difficult conversations?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other empirical material exists on autobiographies?                             (published, award-winning books/films from the UK and other Western societies)  Who has done this type of research on autobiographies?  Similarities and differences in support efforts for affected family members between different countries  Co-dependency as a concept / label / diagnosis, Pros and Cons? Best practice approaches in coping support directed specifically at parents of adolescents  Best practice approaches to creating awareness, acknowledgement and recognition that parents needs support What challenges might carers have in creating these environments to have conversations about substance use?   Could ‘shared doing’ be used to have other difficult conversations?</dc:title>
  <dc:creator>Gill V</dc:creator>
  <cp:lastModifiedBy>Gill V</cp:lastModifiedBy>
  <cp:revision>6</cp:revision>
  <dcterms:created xsi:type="dcterms:W3CDTF">2018-11-10T09:31:54Z</dcterms:created>
  <dcterms:modified xsi:type="dcterms:W3CDTF">2018-11-10T09:52:40Z</dcterms:modified>
</cp:coreProperties>
</file>